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  <p:sldId id="298" r:id="rId4"/>
    <p:sldId id="297" r:id="rId5"/>
    <p:sldId id="294" r:id="rId6"/>
    <p:sldId id="301" r:id="rId7"/>
    <p:sldId id="302" r:id="rId8"/>
    <p:sldId id="306" r:id="rId9"/>
    <p:sldId id="299" r:id="rId10"/>
    <p:sldId id="300" r:id="rId11"/>
    <p:sldId id="304" r:id="rId12"/>
    <p:sldId id="305" r:id="rId13"/>
    <p:sldId id="30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FDFB"/>
    <a:srgbClr val="3AF6ED"/>
    <a:srgbClr val="F0DEF6"/>
    <a:srgbClr val="E5C7EF"/>
    <a:srgbClr val="A08DA3"/>
    <a:srgbClr val="E3F53B"/>
    <a:srgbClr val="DDF5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1DE8-603A-435D-8560-CC69361F4E4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3844-399F-49AA-A183-B10FFA40E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9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1DE8-603A-435D-8560-CC69361F4E4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3844-399F-49AA-A183-B10FFA40E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97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1DE8-603A-435D-8560-CC69361F4E4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3844-399F-49AA-A183-B10FFA40E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69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1DE8-603A-435D-8560-CC69361F4E4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3844-399F-49AA-A183-B10FFA40E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27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1DE8-603A-435D-8560-CC69361F4E4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3844-399F-49AA-A183-B10FFA40E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090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1DE8-603A-435D-8560-CC69361F4E4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3844-399F-49AA-A183-B10FFA40E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727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1DE8-603A-435D-8560-CC69361F4E4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3844-399F-49AA-A183-B10FFA40E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311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1DE8-603A-435D-8560-CC69361F4E4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3844-399F-49AA-A183-B10FFA40E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7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1DE8-603A-435D-8560-CC69361F4E4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3844-399F-49AA-A183-B10FFA40E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852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1DE8-603A-435D-8560-CC69361F4E4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3844-399F-49AA-A183-B10FFA40E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9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1DE8-603A-435D-8560-CC69361F4E4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3844-399F-49AA-A183-B10FFA40E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955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41DE8-603A-435D-8560-CC69361F4E4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13844-399F-49AA-A183-B10FFA40E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23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82D726E1-738D-4509-94DA-53E15B3CB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1999" cy="6858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97290" y="1122363"/>
            <a:ext cx="3766782" cy="3012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3176337" y="227132"/>
            <a:ext cx="8373238" cy="476689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lnSpc>
                <a:spcPct val="170000"/>
              </a:lnSpc>
            </a:pPr>
            <a:r>
              <a:rPr lang="fa-IR" sz="2900" dirty="0">
                <a:cs typeface="B Nazanin" panose="00000400000000000000" pitchFamily="2" charset="-78"/>
              </a:rPr>
              <a:t>به نام خدا</a:t>
            </a:r>
            <a:br>
              <a:rPr lang="fa-IR" sz="2900" dirty="0">
                <a:cs typeface="B Nazanin" panose="00000400000000000000" pitchFamily="2" charset="-78"/>
              </a:rPr>
            </a:br>
            <a:r>
              <a:rPr lang="fa-IR" sz="2900" dirty="0">
                <a:cs typeface="B Nazanin" panose="00000400000000000000" pitchFamily="2" charset="-78"/>
              </a:rPr>
              <a:t>دانشگاه علوم پزشکی شیراز</a:t>
            </a:r>
            <a:br>
              <a:rPr lang="fa-IR" sz="2900" dirty="0">
                <a:cs typeface="B Nazanin" panose="00000400000000000000" pitchFamily="2" charset="-78"/>
              </a:rPr>
            </a:br>
            <a:r>
              <a:rPr lang="fa-IR" sz="2900" dirty="0">
                <a:cs typeface="B Nazanin" panose="00000400000000000000" pitchFamily="2" charset="-78"/>
              </a:rPr>
              <a:t>گروه بهبود تغذیه جامعه معاونت بهداشت</a:t>
            </a:r>
          </a:p>
          <a:p>
            <a:pPr rtl="1">
              <a:lnSpc>
                <a:spcPct val="170000"/>
              </a:lnSpc>
            </a:pPr>
            <a:endParaRPr lang="fa-IR" sz="2400" dirty="0">
              <a:cs typeface="B Nazanin" panose="00000400000000000000" pitchFamily="2" charset="-78"/>
            </a:endParaRPr>
          </a:p>
          <a:p>
            <a:pPr rtl="1">
              <a:lnSpc>
                <a:spcPct val="220000"/>
              </a:lnSpc>
            </a:pPr>
            <a:br>
              <a:rPr lang="fa-IR" sz="1100" dirty="0">
                <a:cs typeface="B Nazanin" panose="00000400000000000000" pitchFamily="2" charset="-78"/>
              </a:rPr>
            </a:br>
            <a:r>
              <a:rPr lang="fa-IR" sz="3700" dirty="0">
                <a:cs typeface="B Titr" panose="00000700000000000000" pitchFamily="2" charset="-78"/>
              </a:rPr>
              <a:t>گزارش تصویری برنامه حمایت تغذیه ای کودکان زیر 5 سال</a:t>
            </a:r>
          </a:p>
          <a:p>
            <a:pPr rtl="1">
              <a:lnSpc>
                <a:spcPct val="220000"/>
              </a:lnSpc>
            </a:pPr>
            <a:r>
              <a:rPr lang="fa-IR" sz="3700" dirty="0">
                <a:cs typeface="B Titr" panose="00000700000000000000" pitchFamily="2" charset="-78"/>
              </a:rPr>
              <a:t> </a:t>
            </a:r>
            <a:r>
              <a:rPr lang="fa-IR" sz="4100" b="1" dirty="0">
                <a:cs typeface="B Nazanin" panose="00000400000000000000" pitchFamily="2" charset="-78"/>
              </a:rPr>
              <a:t>(</a:t>
            </a:r>
            <a:r>
              <a:rPr lang="fa-IR" sz="4100" b="1" u="none" strike="noStrike" dirty="0">
                <a:solidFill>
                  <a:srgbClr val="000000"/>
                </a:solidFill>
                <a:effectLst/>
                <a:cs typeface="B Nazanin" panose="00000400000000000000" pitchFamily="2" charset="-78"/>
              </a:rPr>
              <a:t>با همکاری وزارت تعاون، کار و رفاه اجتماعی</a:t>
            </a:r>
            <a:r>
              <a:rPr lang="fa-IR" sz="4100" b="1" dirty="0">
                <a:cs typeface="B Nazanin" panose="00000400000000000000" pitchFamily="2" charset="-78"/>
              </a:rPr>
              <a:t>)</a:t>
            </a:r>
            <a:endParaRPr lang="en-US" sz="4100" b="1" dirty="0">
              <a:cs typeface="B Nazanin" panose="00000400000000000000" pitchFamily="2" charset="-78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2197290" y="5572265"/>
            <a:ext cx="9592176" cy="12857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fa-IR" sz="2200" dirty="0">
                <a:cs typeface="B Nazanin" panose="00000400000000000000" pitchFamily="2" charset="-78"/>
              </a:rPr>
              <a:t>شبکه بهداشت و درمان شهرستان .................................</a:t>
            </a:r>
          </a:p>
          <a:p>
            <a:pPr rtl="1">
              <a:lnSpc>
                <a:spcPct val="150000"/>
              </a:lnSpc>
            </a:pPr>
            <a:r>
              <a:rPr lang="fa-IR" sz="2200" dirty="0">
                <a:cs typeface="B Nazanin" panose="00000400000000000000" pitchFamily="2" charset="-78"/>
              </a:rPr>
              <a:t>سال 1404   </a:t>
            </a:r>
            <a:r>
              <a:rPr lang="fa-IR" sz="2200" dirty="0"/>
              <a:t>      </a:t>
            </a:r>
            <a:endParaRPr lang="en-US" sz="2200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8936" y="0"/>
            <a:ext cx="1573064" cy="1349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82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82606" y="71336"/>
            <a:ext cx="10199664" cy="933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733217" y="189609"/>
            <a:ext cx="9772650" cy="7275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defRPr/>
            </a:pPr>
            <a:r>
              <a:rPr lang="fa-IR" sz="2000" b="1" dirty="0">
                <a:solidFill>
                  <a:srgbClr val="00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برنامه حمایت تغذیه ای کودکان 59-6 ماهه واجد شرایط </a:t>
            </a:r>
            <a:r>
              <a:rPr lang="fa-IR" sz="2000" b="1" u="none" strike="noStrike" dirty="0">
                <a:solidFill>
                  <a:srgbClr val="000000"/>
                </a:solidFill>
                <a:effectLst/>
                <a:cs typeface="B Nazanin" panose="00000400000000000000" pitchFamily="2" charset="-78"/>
              </a:rPr>
              <a:t>از طریق آزمون وسع</a:t>
            </a:r>
            <a:endParaRPr lang="fa-IR" sz="2000" b="1" dirty="0">
              <a:solidFill>
                <a:srgbClr val="000000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0" y="71336"/>
            <a:ext cx="1146013" cy="933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82421" y="917197"/>
            <a:ext cx="1665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200" dirty="0">
                <a:cs typeface="B Nazanin" panose="00000400000000000000" pitchFamily="2" charset="-78"/>
              </a:rPr>
              <a:t>گروه بهبود تغذیه د.ع.پ شیراز</a:t>
            </a:r>
            <a:endParaRPr lang="en-US" sz="1200" dirty="0">
              <a:cs typeface="B Nazanin" panose="000004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688151" y="1092061"/>
            <a:ext cx="10094119" cy="55685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عنوان </a:t>
            </a:r>
            <a:r>
              <a:rPr lang="fa-IR" b="1" dirty="0">
                <a:cs typeface="B Nazanin" panose="00000400000000000000" pitchFamily="2" charset="-78"/>
              </a:rPr>
              <a:t>فعالیت آموزشی / اجرایی :  مستندات تصویری از بازدید های سطوح محیطی و چک لیست های تکمیل شده</a:t>
            </a:r>
            <a:endParaRPr lang="en-US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69735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82606" y="71336"/>
            <a:ext cx="10199664" cy="933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733217" y="189609"/>
            <a:ext cx="9772650" cy="7275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defRPr/>
            </a:pPr>
            <a:r>
              <a:rPr lang="fa-IR" sz="2000" b="1" dirty="0">
                <a:solidFill>
                  <a:srgbClr val="00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برنامه حمایت تغذیه ای کودکان 59-6 ماهه واجد شرایط </a:t>
            </a:r>
            <a:r>
              <a:rPr lang="fa-IR" sz="2000" b="1" u="none" strike="noStrike" dirty="0">
                <a:solidFill>
                  <a:srgbClr val="000000"/>
                </a:solidFill>
                <a:effectLst/>
                <a:cs typeface="B Nazanin" panose="00000400000000000000" pitchFamily="2" charset="-78"/>
              </a:rPr>
              <a:t>از طریق آزمون وسع</a:t>
            </a:r>
            <a:endParaRPr lang="fa-IR" sz="2000" b="1" dirty="0">
              <a:solidFill>
                <a:srgbClr val="000000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0" y="71336"/>
            <a:ext cx="1146013" cy="933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82421" y="917197"/>
            <a:ext cx="1665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200" dirty="0">
                <a:cs typeface="B Nazanin" panose="00000400000000000000" pitchFamily="2" charset="-78"/>
              </a:rPr>
              <a:t>گروه بهبود تغذیه د.ع.پ شیراز</a:t>
            </a:r>
            <a:endParaRPr lang="en-US" sz="1200" dirty="0">
              <a:cs typeface="B Nazanin" panose="000004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688151" y="1092061"/>
            <a:ext cx="10094119" cy="55685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عنوان </a:t>
            </a:r>
            <a:r>
              <a:rPr lang="fa-IR" b="1" dirty="0">
                <a:cs typeface="B Nazanin" panose="00000400000000000000" pitchFamily="2" charset="-78"/>
              </a:rPr>
              <a:t>فعالیت آموزشی / اجرایی : مستندات تصویری آموزش های برگزار شده به مادران کودکان تحت پوشش برنامه</a:t>
            </a:r>
            <a:endParaRPr lang="en-US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12662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82606" y="71336"/>
            <a:ext cx="10199664" cy="933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733217" y="189609"/>
            <a:ext cx="9772650" cy="7275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defRPr/>
            </a:pPr>
            <a:r>
              <a:rPr lang="fa-IR" sz="2000" b="1" dirty="0">
                <a:solidFill>
                  <a:srgbClr val="00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برنامه حمایت تغذیه ای کودکان 59-6 ماهه واجد شرایط </a:t>
            </a:r>
            <a:r>
              <a:rPr lang="fa-IR" sz="2000" b="1" u="none" strike="noStrike" dirty="0">
                <a:solidFill>
                  <a:srgbClr val="000000"/>
                </a:solidFill>
                <a:effectLst/>
                <a:cs typeface="B Nazanin" panose="00000400000000000000" pitchFamily="2" charset="-78"/>
              </a:rPr>
              <a:t>از طریق آزمون وسع</a:t>
            </a:r>
            <a:endParaRPr lang="fa-IR" sz="2000" b="1" dirty="0">
              <a:solidFill>
                <a:srgbClr val="000000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0" y="71336"/>
            <a:ext cx="1146013" cy="933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82421" y="917197"/>
            <a:ext cx="1665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200" dirty="0">
                <a:cs typeface="B Nazanin" panose="00000400000000000000" pitchFamily="2" charset="-78"/>
              </a:rPr>
              <a:t>گروه بهبود تغذیه د.ع.پ شیراز</a:t>
            </a:r>
            <a:endParaRPr lang="en-US" sz="1200" dirty="0">
              <a:cs typeface="B Nazanin" panose="000004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688151" y="1092061"/>
            <a:ext cx="10094119" cy="55685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عنوان </a:t>
            </a:r>
            <a:r>
              <a:rPr lang="fa-IR" b="1" dirty="0">
                <a:cs typeface="B Nazanin" panose="00000400000000000000" pitchFamily="2" charset="-78"/>
              </a:rPr>
              <a:t>فعالیت آموزشی / اجرایی : مستندات تصویری جلسات آموزشی- توجیهی برگزار شده جهت تیم سلامت</a:t>
            </a:r>
            <a:endParaRPr lang="en-US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06193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82606" y="71336"/>
            <a:ext cx="10199664" cy="933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733217" y="189609"/>
            <a:ext cx="9772650" cy="7275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defRPr/>
            </a:pPr>
            <a:r>
              <a:rPr lang="fa-IR" sz="2000" b="1" dirty="0">
                <a:solidFill>
                  <a:srgbClr val="00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برنامه حمایت تغذیه ای کودکان 59-6 ماهه واجد شرایط </a:t>
            </a:r>
            <a:r>
              <a:rPr lang="fa-IR" sz="2000" b="1" u="none" strike="noStrike" dirty="0">
                <a:solidFill>
                  <a:srgbClr val="000000"/>
                </a:solidFill>
                <a:effectLst/>
                <a:cs typeface="B Nazanin" panose="00000400000000000000" pitchFamily="2" charset="-78"/>
              </a:rPr>
              <a:t>از طریق آزمون وسع</a:t>
            </a:r>
            <a:endParaRPr lang="fa-IR" sz="2000" b="1" dirty="0">
              <a:solidFill>
                <a:srgbClr val="000000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0" y="71336"/>
            <a:ext cx="1146013" cy="933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82421" y="917197"/>
            <a:ext cx="1665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200" dirty="0">
                <a:cs typeface="B Nazanin" panose="00000400000000000000" pitchFamily="2" charset="-78"/>
              </a:rPr>
              <a:t>گروه بهبود تغذیه د.ع.پ شیراز</a:t>
            </a:r>
            <a:endParaRPr lang="en-US" sz="1200" dirty="0">
              <a:cs typeface="B Nazanin" panose="000004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688151" y="1092061"/>
            <a:ext cx="10094119" cy="55685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عنوان </a:t>
            </a:r>
            <a:r>
              <a:rPr lang="fa-IR" b="1" dirty="0">
                <a:cs typeface="B Nazanin" panose="00000400000000000000" pitchFamily="2" charset="-78"/>
              </a:rPr>
              <a:t>فعالیت آموزشی / اجرایی :  ....................................</a:t>
            </a:r>
            <a:endParaRPr lang="en-US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34088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036805"/>
              </p:ext>
            </p:extLst>
          </p:nvPr>
        </p:nvGraphicFramePr>
        <p:xfrm>
          <a:off x="0" y="314793"/>
          <a:ext cx="12192000" cy="6232194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6565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6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0587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cs typeface="B Titr" panose="00000700000000000000" pitchFamily="2" charset="-78"/>
                        </a:rPr>
                        <a:t>مستندات</a:t>
                      </a:r>
                      <a:r>
                        <a:rPr lang="fa-IR" sz="2000" baseline="0" dirty="0">
                          <a:cs typeface="B Titr" panose="00000700000000000000" pitchFamily="2" charset="-78"/>
                        </a:rPr>
                        <a:t> مورد نیاز</a:t>
                      </a:r>
                      <a:endParaRPr lang="en-US" sz="2000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dirty="0">
                          <a:cs typeface="B Titr" panose="00000700000000000000" pitchFamily="2" charset="-78"/>
                        </a:rPr>
                        <a:t>عنوان فعالیت آموزشی / فعالیت</a:t>
                      </a:r>
                      <a:r>
                        <a:rPr lang="fa-IR" sz="2000" baseline="0" dirty="0">
                          <a:cs typeface="B Titr" panose="00000700000000000000" pitchFamily="2" charset="-78"/>
                        </a:rPr>
                        <a:t> های اجرایی </a:t>
                      </a:r>
                      <a:r>
                        <a:rPr lang="fa-IR" sz="2000" dirty="0">
                          <a:cs typeface="B Titr" panose="00000700000000000000" pitchFamily="2" charset="-78"/>
                        </a:rPr>
                        <a:t>( کمیته های برگزار شده ، نظارت</a:t>
                      </a:r>
                      <a:r>
                        <a:rPr lang="fa-IR" sz="2000" baseline="0" dirty="0">
                          <a:cs typeface="B Titr" panose="00000700000000000000" pitchFamily="2" charset="-78"/>
                        </a:rPr>
                        <a:t> ها )</a:t>
                      </a:r>
                      <a:endParaRPr lang="en-US" sz="2000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0587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>
                          <a:cs typeface="B Nazanin" panose="00000400000000000000" pitchFamily="2" charset="-78"/>
                        </a:rPr>
                        <a:t>اسکن دعوت نامه ی ارسال شده+ اسکن</a:t>
                      </a:r>
                      <a:r>
                        <a:rPr lang="fa-IR" sz="1800" b="1" baseline="0" dirty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800" b="1" dirty="0">
                          <a:cs typeface="B Nazanin" panose="00000400000000000000" pitchFamily="2" charset="-78"/>
                        </a:rPr>
                        <a:t>اصل صورتجلسات + مکاتبات انجام شده + عکس برگزاری جلسه</a:t>
                      </a:r>
                      <a:endParaRPr lang="en-US" sz="18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1" dirty="0">
                          <a:cs typeface="B Nazanin" panose="00000400000000000000" pitchFamily="2" charset="-78"/>
                        </a:rPr>
                        <a:t>کمیته های درون بخش ، برون بخش ،کارگروه سلامت و امنیت غذایی شهرستان</a:t>
                      </a:r>
                      <a:r>
                        <a:rPr lang="fa-IR" sz="2000" b="1" baseline="0" dirty="0">
                          <a:cs typeface="B Nazanin" panose="00000400000000000000" pitchFamily="2" charset="-78"/>
                        </a:rPr>
                        <a:t> با موضوع برنامه</a:t>
                      </a:r>
                      <a:endParaRPr lang="fa-IR" sz="20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931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>
                          <a:cs typeface="B Nazanin" panose="00000400000000000000" pitchFamily="2" charset="-78"/>
                        </a:rPr>
                        <a:t>اسکرین شات از </a:t>
                      </a:r>
                      <a:r>
                        <a:rPr lang="fa-IR" sz="18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مکاتبات انجام شده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مکاتبات انجام شده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2609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>
                          <a:cs typeface="B Nazanin" panose="00000400000000000000" pitchFamily="2" charset="-78"/>
                        </a:rPr>
                        <a:t>گزارش تصویری</a:t>
                      </a:r>
                      <a:endParaRPr lang="en-US" sz="18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مراحل اجرایی</a:t>
                      </a:r>
                      <a:r>
                        <a:rPr lang="fa-IR" sz="2000" b="1" baseline="0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برنامه (پایش مشخصات آنتروپومتریک / مشاوره تخصصی تغذیه و ...)</a:t>
                      </a:r>
                      <a:endParaRPr lang="en-US" sz="20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797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>
                          <a:cs typeface="B Nazanin" panose="00000400000000000000" pitchFamily="2" charset="-78"/>
                        </a:rPr>
                        <a:t>تصاویر بازدیدها/ اسکرین از راستی آزمایی و ...</a:t>
                      </a:r>
                      <a:endParaRPr lang="en-US" sz="18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انجام </a:t>
                      </a:r>
                      <a:r>
                        <a:rPr lang="fa-IR" sz="2000" b="1" baseline="0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بازدیدها/ راستی آزمایی و.... </a:t>
                      </a:r>
                      <a:endParaRPr lang="en-US" sz="20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560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>
                          <a:cs typeface="B Nazanin" panose="00000400000000000000" pitchFamily="2" charset="-78"/>
                        </a:rPr>
                        <a:t>گزارش تصویری از جلسه به همراه تاریخ برگزاری و ذکر گروه هدف+ اسکرین شات نتایج</a:t>
                      </a:r>
                      <a:r>
                        <a:rPr lang="fa-IR" sz="1800" b="1" baseline="0" dirty="0">
                          <a:cs typeface="B Nazanin" panose="00000400000000000000" pitchFamily="2" charset="-78"/>
                        </a:rPr>
                        <a:t> ارزشیابی آموزش ها</a:t>
                      </a:r>
                      <a:endParaRPr lang="en-US" sz="18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برگزاری جلسات آموزشی بصورت حضوری / وبینار </a:t>
                      </a:r>
                      <a:endParaRPr lang="en-US" sz="20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524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>
                          <a:cs typeface="B Nazanin" panose="00000400000000000000" pitchFamily="2" charset="-78"/>
                        </a:rPr>
                        <a:t>اسکرین شات از به اشتراک گذاری بسته در گروههای مجازی و ... </a:t>
                      </a:r>
                      <a:r>
                        <a:rPr lang="fa-IR" sz="1800" b="1" dirty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+ اصل</a:t>
                      </a:r>
                      <a:r>
                        <a:rPr lang="fa-IR" sz="1800" b="1" baseline="0" dirty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 فایل</a:t>
                      </a:r>
                      <a:r>
                        <a:rPr lang="fa-IR" sz="1800" b="1" baseline="0" dirty="0">
                          <a:solidFill>
                            <a:srgbClr val="C00000"/>
                          </a:solidFill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800" b="1" baseline="0" dirty="0">
                          <a:cs typeface="B Nazanin" panose="00000400000000000000" pitchFamily="2" charset="-78"/>
                        </a:rPr>
                        <a:t>به پیوست نامه باشد.</a:t>
                      </a:r>
                      <a:endParaRPr lang="en-US" sz="18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بسته صوتی/ موشن / کلیپ/ فیلم آموزشی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9153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>
                          <a:cs typeface="B Nazanin" panose="00000400000000000000" pitchFamily="2" charset="-78"/>
                        </a:rPr>
                        <a:t>اسکرین شات از به اشتراک</a:t>
                      </a:r>
                      <a:r>
                        <a:rPr lang="fa-IR" sz="1800" b="1" baseline="0" dirty="0">
                          <a:cs typeface="B Nazanin" panose="00000400000000000000" pitchFamily="2" charset="-78"/>
                        </a:rPr>
                        <a:t> گذاری مطالب در گروه های مجازی</a:t>
                      </a:r>
                      <a:endParaRPr lang="en-US" sz="18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مطالب آموزشی پارگرافی </a:t>
                      </a:r>
                      <a:endParaRPr lang="en-US" sz="20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05842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>
                          <a:cs typeface="B Nazanin" panose="00000400000000000000" pitchFamily="2" charset="-78"/>
                        </a:rPr>
                        <a:t>اسکرین شات از انتشار در گروه های مجازی و توزیع جهت گروههای هدف در پاورپوینت </a:t>
                      </a:r>
                      <a:r>
                        <a:rPr lang="fa-IR" sz="1800" b="1" dirty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+ اصل</a:t>
                      </a:r>
                      <a:r>
                        <a:rPr lang="fa-IR" sz="1800" b="1" baseline="0" dirty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 فایل </a:t>
                      </a:r>
                      <a:r>
                        <a:rPr lang="fa-IR" sz="1800" b="1" baseline="0" dirty="0">
                          <a:cs typeface="B Nazanin" panose="00000400000000000000" pitchFamily="2" charset="-78"/>
                        </a:rPr>
                        <a:t>به پیوست نامه باشد.</a:t>
                      </a:r>
                      <a:endParaRPr lang="en-US" sz="18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پمفلت</a:t>
                      </a:r>
                      <a:r>
                        <a:rPr lang="fa-IR" sz="2000" b="1" baseline="0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/ بروشور</a:t>
                      </a:r>
                      <a:endParaRPr lang="en-US" sz="20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324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4009"/>
          </a:xfrm>
        </p:spPr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نکات قابل توجه: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695" y="1603948"/>
            <a:ext cx="11137691" cy="4573015"/>
          </a:xfrm>
        </p:spPr>
        <p:txBody>
          <a:bodyPr/>
          <a:lstStyle/>
          <a:p>
            <a:pPr algn="r" rtl="1">
              <a:lnSpc>
                <a:spcPct val="200000"/>
              </a:lnSpc>
            </a:pPr>
            <a:r>
              <a:rPr lang="fa-IR" b="1" dirty="0">
                <a:cs typeface="B Nazanin" panose="00000400000000000000" pitchFamily="2" charset="-78"/>
              </a:rPr>
              <a:t>تمام مستندات تصویری در قالب همین پاورپوینت ارسال گردد.</a:t>
            </a:r>
          </a:p>
          <a:p>
            <a:pPr algn="r" rtl="1">
              <a:lnSpc>
                <a:spcPct val="200000"/>
              </a:lnSpc>
            </a:pPr>
            <a:r>
              <a:rPr lang="fa-IR" b="1" dirty="0">
                <a:cs typeface="B Nazanin" panose="00000400000000000000" pitchFamily="2" charset="-78"/>
              </a:rPr>
              <a:t>به منظور جلوگیری از افزایش حجم فایل، جهت بارگذاری تصاویر حتما از گزینه </a:t>
            </a:r>
            <a:r>
              <a:rPr lang="en-US" b="1" dirty="0">
                <a:cs typeface="B Nazanin" panose="00000400000000000000" pitchFamily="2" charset="-78"/>
              </a:rPr>
              <a:t>INSERT </a:t>
            </a:r>
            <a:r>
              <a:rPr lang="fa-IR" b="1" dirty="0">
                <a:cs typeface="B Nazanin" panose="00000400000000000000" pitchFamily="2" charset="-78"/>
              </a:rPr>
              <a:t>  استفاده شود و به هیچ عنوان از </a:t>
            </a:r>
            <a:r>
              <a:rPr lang="en-US" b="1" dirty="0">
                <a:cs typeface="B Nazanin" panose="00000400000000000000" pitchFamily="2" charset="-78"/>
              </a:rPr>
              <a:t>COPY/ PASTE</a:t>
            </a:r>
            <a:r>
              <a:rPr lang="fa-IR" b="1" dirty="0">
                <a:cs typeface="B Nazanin" panose="00000400000000000000" pitchFamily="2" charset="-78"/>
              </a:rPr>
              <a:t> استفاده نگردد.</a:t>
            </a:r>
          </a:p>
          <a:p>
            <a:pPr algn="r" rtl="1">
              <a:lnSpc>
                <a:spcPct val="200000"/>
              </a:lnSpc>
            </a:pPr>
            <a:r>
              <a:rPr lang="fa-IR" b="1" dirty="0">
                <a:cs typeface="B Nazanin" panose="00000400000000000000" pitchFamily="2" charset="-78"/>
              </a:rPr>
              <a:t>از ارسال فایل پاورپوینت بصورت </a:t>
            </a:r>
            <a:r>
              <a:rPr lang="en-US" b="1" dirty="0">
                <a:cs typeface="B Nazanin" panose="00000400000000000000" pitchFamily="2" charset="-78"/>
              </a:rPr>
              <a:t>PDF </a:t>
            </a:r>
            <a:r>
              <a:rPr lang="fa-IR" b="1" dirty="0">
                <a:cs typeface="B Nazanin" panose="00000400000000000000" pitchFamily="2" charset="-78"/>
              </a:rPr>
              <a:t> خودداری گردد.</a:t>
            </a:r>
            <a:endParaRPr lang="en-US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88067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82606" y="71336"/>
            <a:ext cx="10199664" cy="933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733217" y="189609"/>
            <a:ext cx="9772650" cy="7275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defRPr/>
            </a:pPr>
            <a:r>
              <a:rPr lang="fa-IR" sz="2000" b="1" dirty="0">
                <a:solidFill>
                  <a:srgbClr val="00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برنامه حمایت تغذیه ای کودکان 59-6 ماهه واجد شرایط </a:t>
            </a:r>
            <a:r>
              <a:rPr lang="fa-IR" sz="2000" b="1" u="none" strike="noStrike" dirty="0">
                <a:solidFill>
                  <a:srgbClr val="000000"/>
                </a:solidFill>
                <a:effectLst/>
                <a:cs typeface="B Nazanin" panose="00000400000000000000" pitchFamily="2" charset="-78"/>
              </a:rPr>
              <a:t>از طریق آزمون وسع</a:t>
            </a:r>
            <a:endParaRPr lang="fa-IR" sz="2000" b="1" dirty="0">
              <a:solidFill>
                <a:srgbClr val="000000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0" y="71336"/>
            <a:ext cx="1146013" cy="933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82421" y="917197"/>
            <a:ext cx="1665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200" dirty="0">
                <a:cs typeface="B Nazanin" panose="00000400000000000000" pitchFamily="2" charset="-78"/>
              </a:rPr>
              <a:t>گروه بهبود تغذیه د.ع.پ شیراز</a:t>
            </a:r>
            <a:endParaRPr lang="en-US" sz="1200" dirty="0">
              <a:cs typeface="B Nazanin" panose="000004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688151" y="1092061"/>
            <a:ext cx="10094119" cy="55685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عنوان </a:t>
            </a:r>
            <a:r>
              <a:rPr lang="fa-IR" b="1" dirty="0">
                <a:cs typeface="B Nazanin" panose="00000400000000000000" pitchFamily="2" charset="-78"/>
              </a:rPr>
              <a:t>فعالیت آموزشی / اجرایی:  </a:t>
            </a:r>
            <a:r>
              <a:rPr lang="fa-IR" sz="1700" b="1" dirty="0">
                <a:cs typeface="B Nazanin" panose="00000400000000000000" pitchFamily="2" charset="-78"/>
              </a:rPr>
              <a:t>کمیته های درون بخش، برون بخش، کارگروه سلامت و امنیت غذایی شهرستان</a:t>
            </a:r>
            <a:r>
              <a:rPr lang="fa-IR" sz="1700" b="1" baseline="0" dirty="0">
                <a:cs typeface="B Nazanin" panose="00000400000000000000" pitchFamily="2" charset="-78"/>
              </a:rPr>
              <a:t> با موضوع برنامه</a:t>
            </a:r>
            <a:endParaRPr lang="fa-IR" sz="17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0828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82606" y="71336"/>
            <a:ext cx="10199664" cy="933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733217" y="189609"/>
            <a:ext cx="9772650" cy="7275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defRPr/>
            </a:pPr>
            <a:r>
              <a:rPr lang="fa-IR" sz="2000" b="1" dirty="0">
                <a:solidFill>
                  <a:srgbClr val="00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برنامه حمایت تغذیه ای کودکان 59-6 ماهه واجد شرایط </a:t>
            </a:r>
            <a:r>
              <a:rPr lang="fa-IR" sz="2000" b="1" u="none" strike="noStrike" dirty="0">
                <a:solidFill>
                  <a:srgbClr val="000000"/>
                </a:solidFill>
                <a:effectLst/>
                <a:cs typeface="B Nazanin" panose="00000400000000000000" pitchFamily="2" charset="-78"/>
              </a:rPr>
              <a:t>از طریق آزمون وسع</a:t>
            </a:r>
            <a:endParaRPr lang="fa-IR" sz="2000" b="1" dirty="0">
              <a:solidFill>
                <a:srgbClr val="000000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0" y="71336"/>
            <a:ext cx="1146013" cy="933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82421" y="917197"/>
            <a:ext cx="1665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200" dirty="0">
                <a:cs typeface="B Nazanin" panose="00000400000000000000" pitchFamily="2" charset="-78"/>
              </a:rPr>
              <a:t>گروه بهبود تغذیه د.ع.پ شیراز</a:t>
            </a:r>
            <a:endParaRPr lang="en-US" sz="1200" dirty="0">
              <a:cs typeface="B Nazanin" panose="000004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688151" y="1092061"/>
            <a:ext cx="10094119" cy="55685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عنوان </a:t>
            </a:r>
            <a:r>
              <a:rPr lang="fa-IR" b="1" dirty="0">
                <a:cs typeface="B Nazanin" panose="00000400000000000000" pitchFamily="2" charset="-78"/>
              </a:rPr>
              <a:t>فعالیت آموزشی / اجرایی : مستندات تصویری </a:t>
            </a:r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مکاتبات انجام شده</a:t>
            </a:r>
          </a:p>
        </p:txBody>
      </p:sp>
    </p:spTree>
    <p:extLst>
      <p:ext uri="{BB962C8B-B14F-4D97-AF65-F5344CB8AC3E}">
        <p14:creationId xmlns:p14="http://schemas.microsoft.com/office/powerpoint/2010/main" val="1073725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82606" y="71336"/>
            <a:ext cx="10199664" cy="933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733217" y="189609"/>
            <a:ext cx="9772650" cy="7275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defRPr/>
            </a:pPr>
            <a:r>
              <a:rPr lang="fa-IR" sz="2000" b="1" dirty="0">
                <a:solidFill>
                  <a:srgbClr val="00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برنامه حمایت تغذیه ای کودکان 59-6 ماهه واجد شرایط </a:t>
            </a:r>
            <a:r>
              <a:rPr lang="fa-IR" sz="2000" b="1" u="none" strike="noStrike" dirty="0">
                <a:solidFill>
                  <a:srgbClr val="000000"/>
                </a:solidFill>
                <a:effectLst/>
                <a:cs typeface="B Nazanin" panose="00000400000000000000" pitchFamily="2" charset="-78"/>
              </a:rPr>
              <a:t>از طریق آزمون وسع</a:t>
            </a:r>
            <a:endParaRPr lang="fa-IR" sz="2000" b="1" dirty="0">
              <a:solidFill>
                <a:srgbClr val="000000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0" y="71336"/>
            <a:ext cx="1146013" cy="933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82421" y="917197"/>
            <a:ext cx="1665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200" dirty="0">
                <a:cs typeface="B Nazanin" panose="00000400000000000000" pitchFamily="2" charset="-78"/>
              </a:rPr>
              <a:t>گروه بهبود تغذیه د.ع.پ شیراز</a:t>
            </a:r>
            <a:endParaRPr lang="en-US" sz="1200" dirty="0">
              <a:cs typeface="B Nazanin" panose="000004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688151" y="1092061"/>
            <a:ext cx="10094119" cy="55685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عنوان </a:t>
            </a:r>
            <a:r>
              <a:rPr lang="fa-IR" b="1" dirty="0">
                <a:cs typeface="B Nazanin" panose="00000400000000000000" pitchFamily="2" charset="-78"/>
              </a:rPr>
              <a:t>فعالیت آموزشی / اجرایی :  مستندات تصویری </a:t>
            </a:r>
            <a:r>
              <a:rPr lang="fa-IR" sz="1800" b="1" baseline="0" dirty="0">
                <a:solidFill>
                  <a:schemeClr val="tx1"/>
                </a:solidFill>
                <a:cs typeface="B Nazanin" panose="00000400000000000000" pitchFamily="2" charset="-78"/>
              </a:rPr>
              <a:t>پایش مشخصات آنتروپومتریک</a:t>
            </a:r>
            <a:endParaRPr lang="en-US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74672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82606" y="71336"/>
            <a:ext cx="10199664" cy="933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733217" y="189609"/>
            <a:ext cx="9772650" cy="7275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defRPr/>
            </a:pPr>
            <a:r>
              <a:rPr lang="fa-IR" sz="2000" b="1" dirty="0">
                <a:solidFill>
                  <a:srgbClr val="00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برنامه حمایت تغذیه ای کودکان 59-6 ماهه واجد شرایط </a:t>
            </a:r>
            <a:r>
              <a:rPr lang="fa-IR" sz="2000" b="1" u="none" strike="noStrike" dirty="0">
                <a:solidFill>
                  <a:srgbClr val="000000"/>
                </a:solidFill>
                <a:effectLst/>
                <a:cs typeface="B Nazanin" panose="00000400000000000000" pitchFamily="2" charset="-78"/>
              </a:rPr>
              <a:t>از طریق آزمون وسع</a:t>
            </a:r>
            <a:endParaRPr lang="fa-IR" sz="2000" b="1" dirty="0">
              <a:solidFill>
                <a:srgbClr val="000000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0" y="71336"/>
            <a:ext cx="1146013" cy="933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82421" y="917197"/>
            <a:ext cx="1665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200" dirty="0">
                <a:cs typeface="B Nazanin" panose="00000400000000000000" pitchFamily="2" charset="-78"/>
              </a:rPr>
              <a:t>گروه بهبود تغذیه د.ع.پ شیراز</a:t>
            </a:r>
            <a:endParaRPr lang="en-US" sz="1200" dirty="0">
              <a:cs typeface="B Nazanin" panose="000004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688151" y="1092061"/>
            <a:ext cx="10094119" cy="55685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عنوان </a:t>
            </a:r>
            <a:r>
              <a:rPr lang="fa-IR" b="1" dirty="0">
                <a:cs typeface="B Nazanin" panose="00000400000000000000" pitchFamily="2" charset="-78"/>
              </a:rPr>
              <a:t>فعالیت آموزشی / اجرایی :  مستندات تصویری </a:t>
            </a:r>
            <a:r>
              <a:rPr lang="fa-IR" sz="1800" b="1" baseline="0" dirty="0">
                <a:solidFill>
                  <a:schemeClr val="tx1"/>
                </a:solidFill>
                <a:cs typeface="B Nazanin" panose="00000400000000000000" pitchFamily="2" charset="-78"/>
              </a:rPr>
              <a:t>مشاوره تخصصی تغذیه کودکان تحت پوشش برنامه</a:t>
            </a:r>
            <a:endParaRPr lang="en-US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17835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82606" y="71336"/>
            <a:ext cx="10199664" cy="933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733217" y="189609"/>
            <a:ext cx="9772650" cy="7275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defRPr/>
            </a:pPr>
            <a:r>
              <a:rPr lang="fa-IR" sz="2000" b="1" dirty="0">
                <a:solidFill>
                  <a:srgbClr val="00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برنامه حمایت تغذیه ای کودکان 59-6 ماهه واجد شرایط </a:t>
            </a:r>
            <a:r>
              <a:rPr lang="fa-IR" sz="2000" b="1" u="none" strike="noStrike" dirty="0">
                <a:solidFill>
                  <a:srgbClr val="000000"/>
                </a:solidFill>
                <a:effectLst/>
                <a:cs typeface="B Nazanin" panose="00000400000000000000" pitchFamily="2" charset="-78"/>
              </a:rPr>
              <a:t>از طریق آزمون وسع</a:t>
            </a:r>
            <a:endParaRPr lang="fa-IR" sz="2000" b="1" dirty="0">
              <a:solidFill>
                <a:srgbClr val="000000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0" y="71336"/>
            <a:ext cx="1146013" cy="933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82421" y="917197"/>
            <a:ext cx="1665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200" dirty="0">
                <a:cs typeface="B Nazanin" panose="00000400000000000000" pitchFamily="2" charset="-78"/>
              </a:rPr>
              <a:t>گروه بهبود تغذیه د.ع.پ شیراز</a:t>
            </a:r>
            <a:endParaRPr lang="en-US" sz="1200" dirty="0">
              <a:cs typeface="B Nazanin" panose="000004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688151" y="1092061"/>
            <a:ext cx="10094119" cy="55685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عنوان </a:t>
            </a:r>
            <a:r>
              <a:rPr lang="fa-IR" b="1" dirty="0">
                <a:cs typeface="B Nazanin" panose="00000400000000000000" pitchFamily="2" charset="-78"/>
              </a:rPr>
              <a:t>فعالیت آموزشی / اجرایی :  مستندات تصویری بازدید از فروشگاه های مجری برنامه حمایت تغذیه ای</a:t>
            </a:r>
            <a:endParaRPr lang="en-US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74675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82606" y="71336"/>
            <a:ext cx="10199664" cy="933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733217" y="189609"/>
            <a:ext cx="9772650" cy="7275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defRPr/>
            </a:pPr>
            <a:r>
              <a:rPr lang="fa-IR" sz="2000" b="1" dirty="0">
                <a:solidFill>
                  <a:srgbClr val="00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برنامه حمایت تغذیه ای کودکان 59-6 ماهه واجد شرایط </a:t>
            </a:r>
            <a:r>
              <a:rPr lang="fa-IR" sz="2000" b="1" u="none" strike="noStrike" dirty="0">
                <a:solidFill>
                  <a:srgbClr val="000000"/>
                </a:solidFill>
                <a:effectLst/>
                <a:cs typeface="B Nazanin" panose="00000400000000000000" pitchFamily="2" charset="-78"/>
              </a:rPr>
              <a:t>از طریق آزمون وسع</a:t>
            </a:r>
            <a:endParaRPr lang="fa-IR" sz="2000" b="1" dirty="0">
              <a:solidFill>
                <a:srgbClr val="000000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0" y="71336"/>
            <a:ext cx="1146013" cy="933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82421" y="917197"/>
            <a:ext cx="1665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200" dirty="0">
                <a:cs typeface="B Nazanin" panose="00000400000000000000" pitchFamily="2" charset="-78"/>
              </a:rPr>
              <a:t>گروه بهبود تغذیه د.ع.پ شیراز</a:t>
            </a:r>
            <a:endParaRPr lang="en-US" sz="1200" dirty="0">
              <a:cs typeface="B Nazanin" panose="000004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688151" y="1092061"/>
            <a:ext cx="10094119" cy="55685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عنوان </a:t>
            </a:r>
            <a:r>
              <a:rPr lang="fa-IR" b="1" dirty="0">
                <a:cs typeface="B Nazanin" panose="00000400000000000000" pitchFamily="2" charset="-78"/>
              </a:rPr>
              <a:t>فعالیت آموزشی / اجرایی :  مستندات تصویری راستی آزمایی های انجام شده</a:t>
            </a:r>
            <a:endParaRPr lang="en-US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8206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</TotalTime>
  <Words>656</Words>
  <Application>Microsoft Office PowerPoint</Application>
  <PresentationFormat>Widescreen</PresentationFormat>
  <Paragraphs>58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B Nazanin</vt:lpstr>
      <vt:lpstr>B Titr</vt:lpstr>
      <vt:lpstr>Calibri</vt:lpstr>
      <vt:lpstr>Calibri Light</vt:lpstr>
      <vt:lpstr>Office Theme</vt:lpstr>
      <vt:lpstr>PowerPoint Presentation</vt:lpstr>
      <vt:lpstr>PowerPoint Presentation</vt:lpstr>
      <vt:lpstr>نکات قابل توجه: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 دانشگاه علوم پزشکی شیراز گروه بهبود تغذیه معاونت بهداشتی   مستندات تصویری برنامه های واحد بهبود تغذیه</dc:title>
  <dc:creator>زینب رشیدی</dc:creator>
  <cp:lastModifiedBy>اعظم فرمانی</cp:lastModifiedBy>
  <cp:revision>152</cp:revision>
  <dcterms:created xsi:type="dcterms:W3CDTF">2021-04-13T03:41:14Z</dcterms:created>
  <dcterms:modified xsi:type="dcterms:W3CDTF">2026-01-12T08:08:14Z</dcterms:modified>
</cp:coreProperties>
</file>